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6" r:id="rId3"/>
    <p:sldId id="257" r:id="rId4"/>
    <p:sldId id="258" r:id="rId5"/>
    <p:sldId id="259" r:id="rId6"/>
    <p:sldId id="272" r:id="rId7"/>
    <p:sldId id="279" r:id="rId8"/>
    <p:sldId id="280" r:id="rId9"/>
    <p:sldId id="260" r:id="rId10"/>
    <p:sldId id="261" r:id="rId11"/>
    <p:sldId id="273" r:id="rId12"/>
    <p:sldId id="264" r:id="rId13"/>
    <p:sldId id="262" r:id="rId14"/>
    <p:sldId id="267" r:id="rId15"/>
    <p:sldId id="266" r:id="rId16"/>
    <p:sldId id="274" r:id="rId17"/>
    <p:sldId id="265" r:id="rId18"/>
    <p:sldId id="269" r:id="rId19"/>
    <p:sldId id="270" r:id="rId20"/>
    <p:sldId id="271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1388" autoAdjust="0"/>
  </p:normalViewPr>
  <p:slideViewPr>
    <p:cSldViewPr snapToGrid="0">
      <p:cViewPr varScale="1">
        <p:scale>
          <a:sx n="63" d="100"/>
          <a:sy n="63" d="100"/>
        </p:scale>
        <p:origin x="-120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F1047-236A-4DB3-9028-BF2033691EF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8543D-4932-4C7A-87E2-FC885CA99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0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8543D-4932-4C7A-87E2-FC885CA995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51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8543D-4932-4C7A-87E2-FC885CA995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25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8543D-4932-4C7A-87E2-FC885CA995E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38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8543D-4932-4C7A-87E2-FC885CA995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47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69C9-F34D-4325-81A8-52155D9FA744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FA05-2A76-4856-B043-C0F52E5B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2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69C9-F34D-4325-81A8-52155D9FA744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FA05-2A76-4856-B043-C0F52E5B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1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69C9-F34D-4325-81A8-52155D9FA744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FA05-2A76-4856-B043-C0F52E5B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7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69C9-F34D-4325-81A8-52155D9FA744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FA05-2A76-4856-B043-C0F52E5B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5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69C9-F34D-4325-81A8-52155D9FA744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FA05-2A76-4856-B043-C0F52E5B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00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69C9-F34D-4325-81A8-52155D9FA744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FA05-2A76-4856-B043-C0F52E5B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62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69C9-F34D-4325-81A8-52155D9FA744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FA05-2A76-4856-B043-C0F52E5B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5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69C9-F34D-4325-81A8-52155D9FA744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FA05-2A76-4856-B043-C0F52E5B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6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69C9-F34D-4325-81A8-52155D9FA744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FA05-2A76-4856-B043-C0F52E5B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0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69C9-F34D-4325-81A8-52155D9FA744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FA05-2A76-4856-B043-C0F52E5B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7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69C9-F34D-4325-81A8-52155D9FA744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FA05-2A76-4856-B043-C0F52E5B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4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90000"/>
              </a:schemeClr>
            </a:gs>
            <a:gs pos="100000">
              <a:schemeClr val="accent3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F69C9-F34D-4325-81A8-52155D9FA744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AFA05-2A76-4856-B043-C0F52E5B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2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9228" y="2664463"/>
            <a:ext cx="9157647" cy="1977954"/>
          </a:xfrm>
        </p:spPr>
        <p:txBody>
          <a:bodyPr>
            <a:normAutofit/>
          </a:bodyPr>
          <a:lstStyle/>
          <a:p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Συστηματικές επιδράσεις της οξέωσης της υπερκαπνίας των βαριά πασχόντων </a:t>
            </a:r>
            <a:r>
              <a:rPr lang="el-G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ασθενών</a:t>
            </a: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124" y="5103291"/>
            <a:ext cx="9407857" cy="1655762"/>
          </a:xfrm>
        </p:spPr>
        <p:txBody>
          <a:bodyPr>
            <a:normAutofit/>
          </a:bodyPr>
          <a:lstStyle/>
          <a:p>
            <a:r>
              <a:rPr lang="el-GR" i="1" dirty="0" smtClean="0"/>
              <a:t>Γιώργος Κουλιάτσης</a:t>
            </a:r>
            <a:r>
              <a:rPr lang="el-GR" i="1" dirty="0"/>
              <a:t>,</a:t>
            </a:r>
            <a:endParaRPr lang="en-US" dirty="0"/>
          </a:p>
          <a:p>
            <a:r>
              <a:rPr lang="el-GR" i="1" dirty="0"/>
              <a:t>Πνευμονολόγος, Επιμελητής Β΄ Κλινικής Εντατικής Θεραπείας, ΠΓΝ </a:t>
            </a:r>
            <a:r>
              <a:rPr lang="el-GR" i="1" dirty="0" smtClean="0"/>
              <a:t>Έβρου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06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90000"/>
              </a:schemeClr>
            </a:gs>
            <a:gs pos="100000">
              <a:schemeClr val="accent3">
                <a:lumMod val="45000"/>
                <a:lumOff val="55000"/>
              </a:scheme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27965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Υπερκαπνία και αναπνευστικό σύστημα: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υποξυγοναιμία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105612"/>
              </p:ext>
            </p:extLst>
          </p:nvPr>
        </p:nvGraphicFramePr>
        <p:xfrm>
          <a:off x="1828800" y="1690688"/>
          <a:ext cx="8482819" cy="3966309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1447010"/>
                <a:gridCol w="7035809"/>
              </a:tblGrid>
              <a:tr h="765909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800" dirty="0" smtClean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l-GR" sz="280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l-GR" sz="2800" dirty="0" smtClean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l-GR" sz="280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l-GR" sz="2800" dirty="0" smtClean="0">
                          <a:solidFill>
                            <a:schemeClr val="tx1"/>
                          </a:solidFill>
                          <a:effectLst/>
                        </a:rPr>
                        <a:t>=F</a:t>
                      </a:r>
                      <a:r>
                        <a:rPr lang="el-GR" sz="280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l-GR" sz="2800" dirty="0" smtClean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l-GR" sz="280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l-GR" sz="2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r>
                        <a:rPr lang="el-GR" sz="2800" dirty="0" smtClean="0">
                          <a:solidFill>
                            <a:schemeClr val="tx1"/>
                          </a:solidFill>
                          <a:effectLst/>
                        </a:rPr>
                        <a:t> (P</a:t>
                      </a:r>
                      <a:r>
                        <a:rPr lang="el-GR" sz="280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ATM-</a:t>
                      </a:r>
                      <a:r>
                        <a:rPr lang="el-GR" sz="2800" dirty="0" err="1" smtClean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l-GR" sz="2800" baseline="-25000" dirty="0" err="1" smtClean="0">
                          <a:solidFill>
                            <a:schemeClr val="tx1"/>
                          </a:solidFill>
                          <a:effectLst/>
                        </a:rPr>
                        <a:t>υδρατμών</a:t>
                      </a:r>
                      <a:r>
                        <a:rPr lang="el-GR" sz="2800" dirty="0" smtClean="0">
                          <a:solidFill>
                            <a:schemeClr val="tx1"/>
                          </a:solidFill>
                          <a:effectLst/>
                        </a:rPr>
                        <a:t>) - P</a:t>
                      </a:r>
                      <a:r>
                        <a:rPr lang="el-GR" sz="280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l-GR" sz="2800" dirty="0" smtClean="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r>
                        <a:rPr lang="el-GR" sz="280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</a:rPr>
                        <a:t>X [1-FiO</a:t>
                      </a:r>
                      <a:r>
                        <a:rPr lang="en-US" sz="280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</a:rPr>
                        <a:t>(1-R)]/R</a:t>
                      </a:r>
                      <a:endParaRPr lang="el-GR" sz="28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60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l-GR" sz="2400" baseline="-250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l-GR" sz="24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l-GR" sz="24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800" dirty="0">
                          <a:effectLst/>
                        </a:rPr>
                        <a:t>Μερική πίεση οξυγόνου στις κυψελίδες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60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r>
                        <a:rPr lang="el-GR" sz="2400" baseline="-2500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l-GR" sz="24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l-GR" sz="24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800" dirty="0">
                          <a:effectLst/>
                        </a:rPr>
                        <a:t>Κλάσμα Ο</a:t>
                      </a:r>
                      <a:r>
                        <a:rPr lang="el-GR" sz="2800" baseline="-25000" dirty="0">
                          <a:effectLst/>
                        </a:rPr>
                        <a:t>2</a:t>
                      </a:r>
                      <a:r>
                        <a:rPr lang="el-GR" sz="2800" dirty="0">
                          <a:effectLst/>
                        </a:rPr>
                        <a:t> στον εισπνεόμενο αέρα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60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l-GR" sz="2400" baseline="-25000" dirty="0">
                          <a:solidFill>
                            <a:schemeClr val="tx1"/>
                          </a:solidFill>
                          <a:effectLst/>
                        </a:rPr>
                        <a:t>ATM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800" dirty="0">
                          <a:effectLst/>
                        </a:rPr>
                        <a:t>Η ατμοσφαιρική πίεση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60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solidFill>
                            <a:schemeClr val="tx1"/>
                          </a:solidFill>
                          <a:effectLst/>
                        </a:rPr>
                        <a:t>PaCO</a:t>
                      </a:r>
                      <a:r>
                        <a:rPr lang="el-GR" sz="24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800" dirty="0">
                          <a:effectLst/>
                        </a:rPr>
                        <a:t>Μερική πίεση </a:t>
                      </a:r>
                      <a:r>
                        <a:rPr lang="en-US" sz="2800" dirty="0">
                          <a:effectLst/>
                        </a:rPr>
                        <a:t>CO</a:t>
                      </a:r>
                      <a:r>
                        <a:rPr lang="el-GR" sz="2800" baseline="-25000" dirty="0">
                          <a:effectLst/>
                        </a:rPr>
                        <a:t>2</a:t>
                      </a:r>
                      <a:r>
                        <a:rPr lang="el-GR" sz="2800" dirty="0">
                          <a:effectLst/>
                        </a:rPr>
                        <a:t> στο αρτηριακό αίμα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60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800" dirty="0">
                          <a:effectLst/>
                        </a:rPr>
                        <a:t>Αναπνευστικό </a:t>
                      </a:r>
                      <a:r>
                        <a:rPr lang="el-GR" sz="2800" dirty="0" smtClean="0">
                          <a:effectLst/>
                        </a:rPr>
                        <a:t>πηλίκο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45746" y="613631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</a:rPr>
              <a:t>Marino, 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</a:rPr>
              <a:t>The ICU Book. </a:t>
            </a: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</a:rPr>
              <a:t>Fourth.2014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</a:rPr>
              <a:t>; p.p. 391-407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7374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BC6"/>
              </a:clrFrom>
              <a:clrTo>
                <a:srgbClr val="FEFBC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9" b="5914"/>
          <a:stretch/>
        </p:blipFill>
        <p:spPr>
          <a:xfrm>
            <a:off x="6821146" y="107548"/>
            <a:ext cx="5261672" cy="289496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63" y="3354173"/>
            <a:ext cx="3102399" cy="338782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9459" y="0"/>
            <a:ext cx="6429461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/>
              <a:t>Υπερκαπνία και</a:t>
            </a:r>
            <a:r>
              <a:rPr lang="en-US" sz="3200" b="1" dirty="0" smtClean="0"/>
              <a:t> </a:t>
            </a:r>
            <a:r>
              <a:rPr lang="el-GR" sz="3200" b="1" dirty="0" smtClean="0"/>
              <a:t>υποξυγοναιμία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78424" y="57047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96" y="2647666"/>
            <a:ext cx="7321713" cy="409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8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180000" algn="l"/>
              </a:tabLst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Η διόρθωση της υποξυγοναιμίας μπορεί να επιδεινώσει την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υπερκαπνία</a:t>
            </a:r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Καταστολή αναπνευστικού κέντρου</a:t>
            </a:r>
          </a:p>
          <a:p>
            <a:pPr lvl="1">
              <a:lnSpc>
                <a:spcPct val="150000"/>
              </a:lnSpc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Άρση 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υποξαιμικής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 πνευμονικής 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αγγειοσύσπασης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Φαινόμενο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Haldane</a:t>
            </a:r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b="1" dirty="0"/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346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Υπερκαπνία και υποξυγοναιμία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30397" y="603846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i="1" dirty="0" err="1" smtClean="0"/>
              <a:t>Abdo</a:t>
            </a:r>
            <a:r>
              <a:rPr lang="en-US" i="1" dirty="0" smtClean="0"/>
              <a:t> &amp; </a:t>
            </a:r>
            <a:r>
              <a:rPr lang="en-US" i="1" dirty="0" err="1" smtClean="0"/>
              <a:t>heunks</a:t>
            </a:r>
            <a:r>
              <a:rPr lang="en-US" i="1" dirty="0" smtClean="0"/>
              <a:t>, </a:t>
            </a:r>
            <a:r>
              <a:rPr lang="en-US" i="1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Crit</a:t>
            </a: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</a:rPr>
              <a:t>Care 2012; 16(5</a:t>
            </a: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r>
              <a:rPr lang="el-GR" i="1" dirty="0" smtClean="0">
                <a:latin typeface="Arial" panose="020B0604020202020204" pitchFamily="34" charset="0"/>
                <a:ea typeface="Calibri" panose="020F0502020204030204" pitchFamily="34" charset="0"/>
              </a:rPr>
              <a:t>; 323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3073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46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Υπερκαπνία και υποξυγοναιμία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Η υποξυγοναιμία προκαλεί, ανεξάρτητα από την υπερκαπνία: </a:t>
            </a:r>
          </a:p>
          <a:p>
            <a:pPr lvl="1">
              <a:lnSpc>
                <a:spcPct val="150000"/>
              </a:lnSpc>
            </a:pP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Διέγερση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του συμπαθητικού </a:t>
            </a:r>
            <a:endParaRPr lang="el-G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Αύξηση της εγκεφαλικής αιματικής ροής</a:t>
            </a:r>
          </a:p>
          <a:p>
            <a:pPr lvl="1">
              <a:lnSpc>
                <a:spcPct val="150000"/>
              </a:lnSpc>
            </a:pP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Επιδείνωση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της νευρολογικής εικόνας σε ασθενείς με επιβαρυμένο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ιστορικό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005775" y="5988148"/>
            <a:ext cx="6588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 err="1" smtClean="0">
                <a:latin typeface="Arial" pitchFamily="34" charset="0"/>
                <a:cs typeface="Arial" pitchFamily="34" charset="0"/>
              </a:rPr>
              <a:t>Xie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et al, </a:t>
            </a: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 </a:t>
            </a:r>
            <a:r>
              <a:rPr lang="en-US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Physiol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2001; 91(4): </a:t>
            </a: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1555-1562</a:t>
            </a:r>
          </a:p>
          <a:p>
            <a:pPr algn="r"/>
            <a:r>
              <a:rPr lang="en-US" i="1" dirty="0" smtClean="0">
                <a:latin typeface="Arial" pitchFamily="34" charset="0"/>
                <a:cs typeface="Arial" pitchFamily="34" charset="0"/>
              </a:rPr>
              <a:t>Pollock et al, AJNR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2009; 30(2): 378-385</a:t>
            </a:r>
          </a:p>
        </p:txBody>
      </p:sp>
    </p:spTree>
    <p:extLst>
      <p:ext uri="{BB962C8B-B14F-4D97-AF65-F5344CB8AC3E}">
        <p14:creationId xmlns:p14="http://schemas.microsoft.com/office/powerpoint/2010/main" val="370977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0865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Χάλαση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 λείων μυϊκών ινών και αγγειοδιαστολή συστηματικής κυκλοφορίας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Διέγερση συμπαθητικού κεντρικής αιτιολογίας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Αύξηση αρτηριακής πίεσης, καρδιακής συχνότητας, καρδιακής παροχής, παροχής οξυγόνου στους ιστούς  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Υπερκαπνική οξέωση και καρδιαγγειακό σύστημα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26280" y="60078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Wang et al, </a:t>
            </a:r>
            <a:r>
              <a:rPr lang="en-US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Circ</a:t>
            </a: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 2003; 92(11): </a:t>
            </a: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1225-1232</a:t>
            </a:r>
          </a:p>
          <a:p>
            <a:pPr algn="r"/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Kiely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et al, Chest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1996; 109(5): 1215-1221</a:t>
            </a:r>
          </a:p>
        </p:txBody>
      </p:sp>
    </p:spTree>
    <p:extLst>
      <p:ext uri="{BB962C8B-B14F-4D97-AF65-F5344CB8AC3E}">
        <p14:creationId xmlns:p14="http://schemas.microsoft.com/office/powerpoint/2010/main" val="120554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716281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Υπερκαπνική οξέωση και καρδιαγγειακό σύστημα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083940"/>
              </p:ext>
            </p:extLst>
          </p:nvPr>
        </p:nvGraphicFramePr>
        <p:xfrm>
          <a:off x="1550644" y="732905"/>
          <a:ext cx="9300236" cy="599742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214076"/>
                <a:gridCol w="7086160"/>
              </a:tblGrid>
              <a:tr h="152289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</a:t>
                      </a:r>
                      <a:r>
                        <a:rPr lang="en-US" sz="2400" baseline="-25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CO × </a:t>
                      </a:r>
                      <a:r>
                        <a:rPr lang="en-US" sz="2400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CaO</a:t>
                      </a:r>
                      <a:r>
                        <a:rPr lang="en-US" sz="2400" u="none" baseline="-25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× 10</a:t>
                      </a:r>
                      <a:endParaRPr lang="el-GR" sz="24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CaO</a:t>
                      </a:r>
                      <a:r>
                        <a:rPr lang="en-US" sz="2400" baseline="-25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(1,34 × [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 × </a:t>
                      </a:r>
                      <a:r>
                        <a:rPr lang="en-US" sz="24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SaO</a:t>
                      </a:r>
                      <a:r>
                        <a:rPr lang="en-US" sz="2400" u="sng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+ (0,003 × PaO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CO=</a:t>
                      </a:r>
                      <a:r>
                        <a:rPr lang="en-US" sz="2400" u="sng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</a:t>
                      </a:r>
                      <a:r>
                        <a:rPr lang="en-US" sz="2400" u="sng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 </a:t>
                      </a:r>
                      <a:endParaRPr lang="en-US" sz="2400" u="sng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241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CaO</a:t>
                      </a:r>
                      <a:r>
                        <a:rPr lang="el-GR" sz="200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Περιεκτικότητα αρτηριακού αίματος σε οξυγόνο σε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</a:t>
                      </a:r>
                      <a:r>
                        <a:rPr lang="el-G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5241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</a:t>
                      </a:r>
                      <a:r>
                        <a:rPr lang="el-GR" sz="200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Παροχή οξυγόνου στους ιστούς σε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</a:t>
                      </a:r>
                      <a:r>
                        <a:rPr lang="el-G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5241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Καρδιακή παροχή σε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l-G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5241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Αιμοσφαιρίνη σε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</a:t>
                      </a:r>
                      <a:r>
                        <a:rPr lang="el-G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5241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PaO</a:t>
                      </a:r>
                      <a:r>
                        <a:rPr lang="el-GR" sz="200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Μερική πίεση αρτηριακού αίματος σε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mmHg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5241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SaO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Κορεσμός αιμοσφαιρίνης αρτηριακού αίματος σε οξυγόνο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5241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Όγκος</a:t>
                      </a:r>
                      <a:r>
                        <a:rPr lang="el-GR" sz="2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παλμού σε </a:t>
                      </a:r>
                      <a:r>
                        <a:rPr lang="en-US" sz="2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</a:t>
                      </a:r>
                      <a:endParaRPr lang="en-US" sz="2000" b="1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5241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l-GR" sz="2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Καρδιακή συχνότητα</a:t>
                      </a:r>
                      <a:endParaRPr lang="en-US" sz="2000" b="1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86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381011"/>
            <a:ext cx="60960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Ventilator Induced Lung Injury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373076"/>
            <a:ext cx="5978612" cy="3277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381011"/>
            <a:ext cx="6134100" cy="46101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66129" y="6316674"/>
            <a:ext cx="4854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 err="1" smtClean="0"/>
              <a:t>Slutsky</a:t>
            </a:r>
            <a:r>
              <a:rPr lang="en-US" i="1" dirty="0" smtClean="0"/>
              <a:t> et al, N </a:t>
            </a:r>
            <a:r>
              <a:rPr lang="en-US" i="1" dirty="0" err="1"/>
              <a:t>Engl</a:t>
            </a:r>
            <a:r>
              <a:rPr lang="en-US" i="1" dirty="0"/>
              <a:t> J Med 2013; </a:t>
            </a:r>
            <a:r>
              <a:rPr lang="en-US" i="1" dirty="0" smtClean="0"/>
              <a:t>369:2126-2136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9152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1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Επιτρεπόμενη υπερκαπνία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προστατευτικός αερισμός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Προστατευτικός αερισμός: χαμηλοί </a:t>
            </a:r>
            <a:r>
              <a:rPr lang="el-G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αναπνεόμενοι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 όγκοι σε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συνδυασμό με εφαρμογή κατάλληλης θετικής 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τελοεκπνευστικής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 πίεσης 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PEEP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l-G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Μετρήσιμα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αποτελέσματα στη μείωση της θνητότητας των ασθενών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με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ARDS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Θεωρείται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πλέον καθιερωμένη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πρακτική</a:t>
            </a:r>
          </a:p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Ο χαμηλός κατά λεπτό αερισμός προκαλεί υπερκαπνική οξέωση </a:t>
            </a:r>
          </a:p>
          <a:p>
            <a:pPr marL="0" indent="0">
              <a:buNone/>
            </a:pPr>
            <a:endParaRPr lang="el-GR" b="1" dirty="0"/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96840" y="592999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</a:rPr>
              <a:t>The 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</a:rPr>
              <a:t>Acute Respiratory Distress Syndrome Network. </a:t>
            </a: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</a:rPr>
              <a:t>        N </a:t>
            </a:r>
            <a:r>
              <a:rPr lang="en-US" i="1" dirty="0" err="1">
                <a:latin typeface="Arial" panose="020B0604020202020204" pitchFamily="34" charset="0"/>
                <a:ea typeface="Calibri" panose="020F0502020204030204" pitchFamily="34" charset="0"/>
              </a:rPr>
              <a:t>Engl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</a:rPr>
              <a:t> J Med 2000; 342(18): 1301-1308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1824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t">
              <a:spcAft>
                <a:spcPts val="600"/>
              </a:spcAft>
            </a:pPr>
            <a:r>
              <a:rPr lang="el-G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Μειώνει 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τη γονιδιακή έκφραση ποικίλλων </a:t>
            </a:r>
            <a:r>
              <a:rPr lang="el-G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κυτοκινών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 που σχετίζονται με </a:t>
            </a:r>
            <a:r>
              <a:rPr lang="el-G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φλεγμονώδεις/ανοσολογικούς 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μηχανισμούς </a:t>
            </a:r>
            <a:r>
              <a:rPr lang="el-G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(αναστολή 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της ενεργοποίησης του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NF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l-G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κΒ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και της φαγοκυττάρωσης)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spcAft>
                <a:spcPts val="600"/>
              </a:spcAft>
            </a:pPr>
            <a:r>
              <a:rPr lang="el-G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Πιθανά 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προστατευτικός ρόλος σε σύνδρομα που συνοδεύονται από αυξημένη φλεγμονή, όπως το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ARDS</a:t>
            </a:r>
            <a:endParaRPr lang="el-G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spcAft>
                <a:spcPts val="600"/>
              </a:spcAft>
            </a:pPr>
            <a:r>
              <a:rPr lang="el-G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Επάγει 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την ενεργοποίηση και προσέλκυση </a:t>
            </a:r>
            <a:r>
              <a:rPr lang="el-G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ουδετεροφίλων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Αναστολή της επιδιόρθωσης </a:t>
            </a:r>
            <a:r>
              <a:rPr lang="el-G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κυψελιδοτριχοειδικής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μεμβράνης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l-G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Επιβράδυνση 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κάθαρσης κυψελιδικού υγρού</a:t>
            </a:r>
          </a:p>
          <a:p>
            <a:pPr>
              <a:spcAft>
                <a:spcPts val="600"/>
              </a:spcAft>
            </a:pPr>
            <a:r>
              <a:rPr lang="el-G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υπερκαπνία </a:t>
            </a:r>
            <a:r>
              <a:rPr lang="el-G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σχετίζεται 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με αρνητική εξέλιξη σε συγκεκριμένα πειραματικά μοντέλα </a:t>
            </a:r>
            <a:r>
              <a:rPr lang="el-G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λοιμώξεων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041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Αποτελέσματα επιτρεπόμενης υπερκαπνίας 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42560" y="624268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i="1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Briva</a:t>
            </a: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</a:rPr>
              <a:t> et al, Arch </a:t>
            </a:r>
            <a:r>
              <a:rPr lang="en-US" i="1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Bronco</a:t>
            </a:r>
            <a:r>
              <a:rPr lang="en-US" i="1" dirty="0" err="1"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en-US" i="1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neumol</a:t>
            </a: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</a:rPr>
              <a:t>2010; 46(7): </a:t>
            </a: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</a:rPr>
              <a:t>378-382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7806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Επιτρεπόμενη ή θεραπευτική υπερκαπνία;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3643"/>
            <a:ext cx="10515600" cy="3630304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Ανεπιθύμητη, ανεκτή ή επιθυμητή; </a:t>
            </a:r>
          </a:p>
          <a:p>
            <a:pPr>
              <a:spcAft>
                <a:spcPts val="600"/>
              </a:spcAft>
            </a:pP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Φαίνεται ότι γενικά έχει </a:t>
            </a:r>
            <a:r>
              <a:rPr lang="el-G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ανοσοτροποποιητικές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 ιδιότητες και συμμετέχει στη ρύθμιση της σχέσης αερισμού-αιμάτωσης </a:t>
            </a:r>
          </a:p>
          <a:p>
            <a:pPr>
              <a:spcAft>
                <a:spcPts val="600"/>
              </a:spcAft>
            </a:pP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Δεν είναι ξεκάθαρη η κλινική σημασία των επιδράσεών της και δε δικαιολογείται ο χαρακτηρισμός της ως θεραπευτική</a:t>
            </a:r>
          </a:p>
          <a:p>
            <a:pPr>
              <a:spcAft>
                <a:spcPts val="600"/>
              </a:spcAft>
            </a:pP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Η εφαρμογή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μεθόδων ελέγχου της υπερκαπνίας και της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οξέωσης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δεν μπορεί να δικαιολογηθεί ως καθιερωμένη πρακτική</a:t>
            </a:r>
          </a:p>
        </p:txBody>
      </p:sp>
    </p:spTree>
    <p:extLst>
      <p:ext uri="{BB962C8B-B14F-4D97-AF65-F5344CB8AC3E}">
        <p14:creationId xmlns:p14="http://schemas.microsoft.com/office/powerpoint/2010/main" val="302851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35642" y="4586068"/>
            <a:ext cx="6902254" cy="1923024"/>
            <a:chOff x="1847851" y="3500438"/>
            <a:chExt cx="8640762" cy="2319337"/>
          </a:xfrm>
        </p:grpSpPr>
        <p:pic>
          <p:nvPicPr>
            <p:cNvPr id="2052" name="Picture 4" descr="7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689" y="4365625"/>
              <a:ext cx="1455737" cy="145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1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851" y="3500438"/>
              <a:ext cx="1819275" cy="66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2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6563" y="3695700"/>
              <a:ext cx="1555750" cy="261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3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2175" y="3500438"/>
              <a:ext cx="1665288" cy="722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4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213" y="3597276"/>
              <a:ext cx="2311400" cy="468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9" descr="5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26" y="4556126"/>
              <a:ext cx="1052513" cy="841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6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6489" y="4748213"/>
              <a:ext cx="1235075" cy="368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1083212" y="2952962"/>
            <a:ext cx="104804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Δηλώνω </a:t>
            </a:r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ότι δεν υπάρχει οποιαδήποτε σύγκρουση </a:t>
            </a:r>
            <a:r>
              <a:rPr lang="el-G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συμφερόντων αναφορικά με τους χορηγούς του σεμιναρίου</a:t>
            </a:r>
            <a:endParaRPr lang="el-G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66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680"/>
            <a:ext cx="10515600" cy="932280"/>
          </a:xfrm>
        </p:spPr>
        <p:txBody>
          <a:bodyPr/>
          <a:lstStyle/>
          <a:p>
            <a:pPr algn="ctr"/>
            <a:r>
              <a:rPr lang="el-G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Συμπεράσματα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8960"/>
            <a:ext cx="10515600" cy="56361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Η υπερκαπνία και η υπερκαπνική οξέωση διαπιστώνονται συχνά στους βαριά πάσχοντες ασθενείς, είτε ως εκδήλωση της κύριας νόσου τους, είτε ως συνέπεια θεραπευτικών </a:t>
            </a:r>
            <a:r>
              <a:rPr lang="el-G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επιλογών</a:t>
            </a:r>
          </a:p>
          <a:p>
            <a:pPr>
              <a:lnSpc>
                <a:spcPct val="100000"/>
              </a:lnSpc>
            </a:pP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Οι συστηματικές επιδράσεις της υπερκαπνίας είναι </a:t>
            </a:r>
            <a:r>
              <a:rPr lang="el-G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πολυεπίπεδες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, άλλοτε άλλης σημασίας, ενίοτε αλληλοαναιρούμενες και αφορούν κρίσιμα συστήματα στη διαχείριση των βαριά πασχόντων ασθενών, όπως το καρδιαγγειακό, το κεντρικό νευρικό και το </a:t>
            </a:r>
            <a:r>
              <a:rPr lang="el-G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αναπνευστικό</a:t>
            </a:r>
          </a:p>
          <a:p>
            <a:pPr>
              <a:lnSpc>
                <a:spcPct val="100000"/>
              </a:lnSpc>
            </a:pP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Υ</a:t>
            </a:r>
            <a:r>
              <a:rPr lang="el-G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πάρχει 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άφθονο πεδίο βασικής και κλινικής έρευνας όσο αφορά την υπερκαπνία στους βαριά πάσχοντες σχετικά με το αν και πόσο σημαντική είναι στην πρόγνωση </a:t>
            </a:r>
            <a:r>
              <a:rPr lang="el-G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ενός ασθενή 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με ανεπάρκεια πολλαπλών οργάνων </a:t>
            </a:r>
            <a:r>
              <a:rPr lang="el-G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ή ακόμα και ως προσωρινή θεραπευτική επιλογή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09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l-GR" b="1" dirty="0" smtClean="0"/>
              <a:t>Ευχαριστώ!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0" t="7040" r="4556" b="-322"/>
          <a:stretch/>
        </p:blipFill>
        <p:spPr>
          <a:xfrm>
            <a:off x="3052550" y="998018"/>
            <a:ext cx="6660108" cy="549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4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Εισαγωγή- Υπερκαπνία, Οξέωση, Οξυαιμία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Ως </a:t>
            </a:r>
            <a:r>
              <a:rPr lang="el-GR" b="1" u="sng" dirty="0">
                <a:latin typeface="Arial" panose="020B0604020202020204" pitchFamily="34" charset="0"/>
                <a:cs typeface="Arial" panose="020B0604020202020204" pitchFamily="34" charset="0"/>
              </a:rPr>
              <a:t>υπερκαπνία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 ορίζεται η αύξηση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της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PaCO</a:t>
            </a:r>
            <a:r>
              <a:rPr lang="el-GR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πάνω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από τα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ανώτερα φυσιολογικά όρια</a:t>
            </a:r>
          </a:p>
          <a:p>
            <a:pPr>
              <a:spcAft>
                <a:spcPts val="1200"/>
              </a:spcAft>
            </a:pPr>
            <a:r>
              <a:rPr lang="el-G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Οξέωση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 ονομάζεται μία διαταραχή της οξεοβασικής ισορροπίας που τείνει να προκαλέσει πτώση του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οξέωση που οφείλεται στην αύξηση της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PaCO</a:t>
            </a:r>
            <a:r>
              <a:rPr lang="el-GR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 ονομάζεται αναπνευστική</a:t>
            </a:r>
          </a:p>
          <a:p>
            <a:pPr>
              <a:spcAft>
                <a:spcPts val="1200"/>
              </a:spcAft>
            </a:pPr>
            <a:r>
              <a:rPr lang="el-G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Οξυαιμία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 είναι η πτώση του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pH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κάτω από τα κατώτερα φυσιολογικά όρια</a:t>
            </a:r>
          </a:p>
        </p:txBody>
      </p:sp>
    </p:spTree>
    <p:extLst>
      <p:ext uri="{BB962C8B-B14F-4D97-AF65-F5344CB8AC3E}">
        <p14:creationId xmlns:p14="http://schemas.microsoft.com/office/powerpoint/2010/main" val="256743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Αναπνευστική οξέωση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Πρωτοπαθής- αντιπροσωπεύει παθολογία του αναπνευστικού συστήματος ή/και του αναπνευστικού κέντρου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Αντιρροπιστική σε </a:t>
            </a:r>
            <a:r>
              <a:rPr lang="el-G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προϋπάρχουσα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 μεταβολική αλκάλωση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l-G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Ιατρογενής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, ως συνέπεια θεραπευτικών επιλογών</a:t>
            </a:r>
          </a:p>
          <a:p>
            <a:pPr marL="0" indent="0">
              <a:lnSpc>
                <a:spcPct val="150000"/>
              </a:lnSpc>
              <a:spcAft>
                <a:spcPts val="1800"/>
              </a:spcAft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105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Πρωτοπαθής Αναπνευστική </a:t>
            </a:r>
            <a:r>
              <a:rPr lang="el-GR" sz="3600" b="1"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l-G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ξέωση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Ο οργανισμός προσαρμόζεται στην υπερκαπνία άμεσα με τη βοήθεια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ρυθμιστικών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συστημάτων 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buffers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) και σε δεύτερο χρόνο με την αύξηση της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αποβολής οξέος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από τους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νεφρούς με αποτέλεσμα τη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μερική αποκατάσταση του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endParaRPr lang="el-G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Οι μηχανισμοί αυτοί είναι συχνά επηρεασμένοι στους βαριά πάσχοντες ασθενείς, είτε εξαιτίας συνυπάρχουσας νεφρικής βλάβης, είτε λόγω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άλλων διαταραχών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που προδιαθέτουν σε μεταβολική οξέωση, όπως είναι η 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καρδιογενής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 και η σηπτική καταπληξία, η ηπατική βλάβη, η επίδραση τοξικών παραγόντων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κ.ά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621220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i="1" dirty="0" err="1" smtClean="0"/>
              <a:t>Adekola</a:t>
            </a:r>
            <a:r>
              <a:rPr lang="en-US" i="1" dirty="0" smtClean="0"/>
              <a:t> et al, </a:t>
            </a:r>
            <a:r>
              <a:rPr lang="en-US" i="1" dirty="0" smtClean="0">
                <a:ea typeface="Calibri" panose="020F0502020204030204" pitchFamily="34" charset="0"/>
              </a:rPr>
              <a:t>J </a:t>
            </a:r>
            <a:r>
              <a:rPr lang="en-US" i="1" dirty="0" err="1">
                <a:ea typeface="Calibri" panose="020F0502020204030204" pitchFamily="34" charset="0"/>
              </a:rPr>
              <a:t>Hosp</a:t>
            </a:r>
            <a:r>
              <a:rPr lang="en-US" i="1" dirty="0">
                <a:ea typeface="Calibri" panose="020F0502020204030204" pitchFamily="34" charset="0"/>
              </a:rPr>
              <a:t> </a:t>
            </a:r>
            <a:r>
              <a:rPr lang="en-US" i="1" dirty="0" smtClean="0">
                <a:ea typeface="Calibri" panose="020F0502020204030204" pitchFamily="34" charset="0"/>
              </a:rPr>
              <a:t>Med</a:t>
            </a:r>
            <a:r>
              <a:rPr lang="el-GR" i="1" dirty="0">
                <a:ea typeface="Calibri" panose="020F0502020204030204" pitchFamily="34" charset="0"/>
              </a:rPr>
              <a:t> </a:t>
            </a:r>
            <a:r>
              <a:rPr lang="el-GR" i="1" dirty="0" smtClean="0">
                <a:ea typeface="Calibri" panose="020F0502020204030204" pitchFamily="34" charset="0"/>
              </a:rPr>
              <a:t>201;</a:t>
            </a:r>
            <a:r>
              <a:rPr lang="en-US" i="1" dirty="0" smtClean="0">
                <a:ea typeface="Calibri" panose="020F0502020204030204" pitchFamily="34" charset="0"/>
              </a:rPr>
              <a:t> </a:t>
            </a:r>
            <a:r>
              <a:rPr lang="en-US" i="1" dirty="0">
                <a:ea typeface="Calibri" panose="020F0502020204030204" pitchFamily="34" charset="0"/>
              </a:rPr>
              <a:t>22(2): 103-108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8171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98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Συστηματικές επιδράσεις υπερκαπνίας-</a:t>
            </a:r>
            <a:r>
              <a:rPr lang="el-GR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υπερκαπνικής</a:t>
            </a:r>
            <a:r>
              <a:rPr lang="el-G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οξέωσης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887269" y="2720678"/>
            <a:ext cx="3766782" cy="1460311"/>
          </a:xfrm>
          <a:prstGeom prst="ellipse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l-G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Παροχή οξυγόνου στους ιστούς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005320"/>
            <a:ext cx="10515600" cy="4351338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50000"/>
              </a:lnSpc>
              <a:buChar char="•"/>
            </a:pPr>
            <a:r>
              <a:rPr lang="el-GR" sz="32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Κεντρικό Νευρικό Σύστημα </a:t>
            </a:r>
            <a:endParaRPr lang="en-US" sz="3200" b="1" dirty="0">
              <a:ln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buChar char="•"/>
            </a:pPr>
            <a:r>
              <a:rPr lang="el-GR" sz="32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Αναπνευστικό σύστημα </a:t>
            </a:r>
            <a:endParaRPr lang="en-US" sz="3200" b="1" dirty="0">
              <a:ln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buChar char="•"/>
            </a:pPr>
            <a:r>
              <a:rPr lang="el-GR" sz="32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Καρδιαγγειακό σύστημα </a:t>
            </a:r>
            <a:endParaRPr lang="en-US" sz="3200" b="1" dirty="0">
              <a:ln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buChar char="•"/>
            </a:pPr>
            <a:r>
              <a:rPr lang="el-GR" sz="32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Ανοσολογική και φλεγμονώδης απάντηση</a:t>
            </a:r>
            <a:endParaRPr lang="en-US" sz="3200" b="1" dirty="0">
              <a:ln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4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4435"/>
            <a:ext cx="10515600" cy="3932527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Διέγερση αναπνευστικού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κέντρου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Σύγχυση-διέγερση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Μείωση επιληπτικής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οδού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Υπερκαπνικό κώμα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Υπερκαπνία και κεντρικό νευρικό σύστημα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91142" y="6176963"/>
            <a:ext cx="3903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Curley et al</a:t>
            </a:r>
            <a:r>
              <a:rPr lang="el-GR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Care 2010; 14(2):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" t="10258" r="3754" b="4027"/>
          <a:stretch/>
        </p:blipFill>
        <p:spPr>
          <a:xfrm>
            <a:off x="7591142" y="1690688"/>
            <a:ext cx="4531989" cy="35631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414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>
                <a:latin typeface="Arial" panose="020B0604020202020204" pitchFamily="34" charset="0"/>
                <a:cs typeface="Arial" panose="020B0604020202020204" pitchFamily="34" charset="0"/>
              </a:rPr>
              <a:t>Υπερκαπνία και κεντρικό νευρικό σύστημα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00557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Αγγειοδιαστολή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Αύξηση εγκεφαλικής αιματικής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ροής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Αύξηση </a:t>
            </a:r>
            <a:r>
              <a:rPr lang="el-G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ενδοκράνιας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 πίεσης</a:t>
            </a:r>
            <a:endParaRPr lang="en-US" dirty="0"/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01028" y="6117306"/>
            <a:ext cx="6475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Pollock </a:t>
            </a: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al, AJNR 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 J </a:t>
            </a:r>
            <a:r>
              <a:rPr lang="en-US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Neuroradiol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2009; 30(2): </a:t>
            </a: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378-385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338942" y="1825625"/>
            <a:ext cx="3423567" cy="2136775"/>
            <a:chOff x="8875713" y="2308618"/>
            <a:chExt cx="2531557" cy="1372083"/>
          </a:xfrm>
        </p:grpSpPr>
        <p:grpSp>
          <p:nvGrpSpPr>
            <p:cNvPr id="6" name="Group 5"/>
            <p:cNvGrpSpPr/>
            <p:nvPr/>
          </p:nvGrpSpPr>
          <p:grpSpPr>
            <a:xfrm>
              <a:off x="9244360" y="3097435"/>
              <a:ext cx="1879299" cy="583266"/>
              <a:chOff x="9091960" y="2945035"/>
              <a:chExt cx="1879299" cy="583266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9091960" y="2945035"/>
                <a:ext cx="1879299" cy="583266"/>
              </a:xfrm>
              <a:prstGeom prst="ellipse">
                <a:avLst/>
              </a:prstGeom>
              <a:no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9693171" y="3122230"/>
                <a:ext cx="676877" cy="3074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NO?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875713" y="2308618"/>
              <a:ext cx="2531557" cy="959494"/>
              <a:chOff x="8875716" y="2491062"/>
              <a:chExt cx="2531557" cy="959494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8875716" y="2491062"/>
                <a:ext cx="2531557" cy="959494"/>
              </a:xfrm>
              <a:prstGeom prst="ellipse">
                <a:avLst/>
              </a:prstGeom>
              <a:no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9244363" y="2814103"/>
                <a:ext cx="2078566" cy="348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28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ATP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channels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969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Υπερκαπνία και αναπνευστικό </a:t>
            </a:r>
            <a:r>
              <a:rPr lang="el-G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σύστημα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658" y="1647205"/>
            <a:ext cx="10515600" cy="19022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b="1" dirty="0" smtClean="0"/>
              <a:t>Μείωση μερικής τάσης οξυγόνου στις κυψελίδες</a:t>
            </a:r>
          </a:p>
          <a:p>
            <a:pPr>
              <a:lnSpc>
                <a:spcPct val="100000"/>
              </a:lnSpc>
            </a:pPr>
            <a:r>
              <a:rPr lang="el-GR" b="1" dirty="0" err="1" smtClean="0"/>
              <a:t>Βρογχοδιαστολή</a:t>
            </a:r>
            <a:endParaRPr lang="el-GR" b="1" dirty="0" smtClean="0"/>
          </a:p>
          <a:p>
            <a:pPr>
              <a:lnSpc>
                <a:spcPct val="100000"/>
              </a:lnSpc>
            </a:pPr>
            <a:r>
              <a:rPr lang="el-GR" b="1" dirty="0" smtClean="0"/>
              <a:t>Επίταση πνευμονικής </a:t>
            </a:r>
            <a:r>
              <a:rPr lang="el-GR" b="1" dirty="0" err="1" smtClean="0"/>
              <a:t>υποξαιμικής</a:t>
            </a:r>
            <a:r>
              <a:rPr lang="el-GR" b="1" dirty="0" smtClean="0"/>
              <a:t> </a:t>
            </a:r>
            <a:r>
              <a:rPr lang="el-GR" b="1" dirty="0" err="1" smtClean="0"/>
              <a:t>αγγειοσύσπασης</a:t>
            </a:r>
            <a:endParaRPr lang="el-GR" b="1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2039814" y="3549408"/>
            <a:ext cx="11775362" cy="1820252"/>
            <a:chOff x="2039814" y="3549408"/>
            <a:chExt cx="11775362" cy="1820252"/>
          </a:xfrm>
        </p:grpSpPr>
        <p:sp>
          <p:nvSpPr>
            <p:cNvPr id="4" name="Right Arrow 3"/>
            <p:cNvSpPr/>
            <p:nvPr/>
          </p:nvSpPr>
          <p:spPr>
            <a:xfrm>
              <a:off x="2039814" y="4217218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3299576" y="3549408"/>
              <a:ext cx="10515600" cy="182025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l-GR" b="1" dirty="0" smtClean="0"/>
                <a:t>Υποξυγοναιμία</a:t>
              </a:r>
            </a:p>
            <a:p>
              <a:pPr>
                <a:lnSpc>
                  <a:spcPct val="100000"/>
                </a:lnSpc>
              </a:pPr>
              <a:r>
                <a:rPr lang="el-GR" b="1" dirty="0" smtClean="0"/>
                <a:t>Βελτίωση στη σχέση αερισμού-αιμάτωσης</a:t>
              </a:r>
            </a:p>
            <a:p>
              <a:pPr>
                <a:lnSpc>
                  <a:spcPct val="100000"/>
                </a:lnSpc>
              </a:pPr>
              <a:r>
                <a:rPr lang="el-GR" b="1" dirty="0" smtClean="0"/>
                <a:t>Αύξηση πιέσεων πνευμονικής κυκλοφορίας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6037384" y="6228138"/>
            <a:ext cx="4440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Curley </a:t>
            </a: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al,</a:t>
            </a: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ea typeface="Calibri" panose="020F0502020204030204" pitchFamily="34" charset="0"/>
              </a:rPr>
              <a:t>Crit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</a:rPr>
              <a:t> Care 2010; 14(2): 220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9220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6693</TotalTime>
  <Words>917</Words>
  <Application>Microsoft Office PowerPoint</Application>
  <PresentationFormat>Προσαρμογή</PresentationFormat>
  <Paragraphs>129</Paragraphs>
  <Slides>21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Office Theme</vt:lpstr>
      <vt:lpstr>Συστηματικές επιδράσεις της οξέωσης της υπερκαπνίας των βαριά πασχόντων ασθενών  </vt:lpstr>
      <vt:lpstr>Παρουσίαση του PowerPoint</vt:lpstr>
      <vt:lpstr>Εισαγωγή- Υπερκαπνία, Οξέωση, Οξυαιμία</vt:lpstr>
      <vt:lpstr>Αναπνευστική οξέωση</vt:lpstr>
      <vt:lpstr>Πρωτοπαθής Αναπνευστική Οξέωση</vt:lpstr>
      <vt:lpstr>Συστηματικές επιδράσεις υπερκαπνίας-υπερκαπνικής οξέωσης </vt:lpstr>
      <vt:lpstr>Υπερκαπνία και κεντρικό νευρικό σύστημα</vt:lpstr>
      <vt:lpstr>Υπερκαπνία και κεντρικό νευρικό σύστημα</vt:lpstr>
      <vt:lpstr>Υπερκαπνία και αναπνευστικό σύστημα</vt:lpstr>
      <vt:lpstr>Υπερκαπνία και αναπνευστικό σύστημα:  υποξυγοναιμία</vt:lpstr>
      <vt:lpstr>Υπερκαπνία και υποξυγοναιμία</vt:lpstr>
      <vt:lpstr>Υπερκαπνία και υποξυγοναιμία</vt:lpstr>
      <vt:lpstr>Υπερκαπνία και υποξυγοναιμία</vt:lpstr>
      <vt:lpstr>Υπερκαπνική οξέωση και καρδιαγγειακό σύστημα </vt:lpstr>
      <vt:lpstr>Υπερκαπνική οξέωση και καρδιαγγειακό σύστημα </vt:lpstr>
      <vt:lpstr>Ventilator Induced Lung Injury</vt:lpstr>
      <vt:lpstr>Επιτρεπόμενη υπερκαπνία- προστατευτικός αερισμός </vt:lpstr>
      <vt:lpstr>Αποτελέσματα επιτρεπόμενης υπερκαπνίας  </vt:lpstr>
      <vt:lpstr>Επιτρεπόμενη ή θεραπευτική υπερκαπνία;</vt:lpstr>
      <vt:lpstr>Συμπεράσματα</vt:lpstr>
      <vt:lpstr>Ευχαριστώ!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Συστηματικές επιδράσεις της οξέωσης της υπερκαπνίας των βαριά πασχόντων ασθενών</dc:title>
  <dc:creator>Γεώργιος Κουλιάτσης</dc:creator>
  <cp:lastModifiedBy>skn</cp:lastModifiedBy>
  <cp:revision>78</cp:revision>
  <dcterms:created xsi:type="dcterms:W3CDTF">2015-08-18T07:33:03Z</dcterms:created>
  <dcterms:modified xsi:type="dcterms:W3CDTF">2015-09-28T04:04:01Z</dcterms:modified>
</cp:coreProperties>
</file>